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5"/>
  </p:notesMasterIdLst>
  <p:sldIdLst>
    <p:sldId id="256" r:id="rId2"/>
    <p:sldId id="315" r:id="rId3"/>
    <p:sldId id="297" r:id="rId4"/>
    <p:sldId id="298" r:id="rId5"/>
    <p:sldId id="290" r:id="rId6"/>
    <p:sldId id="302" r:id="rId7"/>
    <p:sldId id="303" r:id="rId8"/>
    <p:sldId id="304" r:id="rId9"/>
    <p:sldId id="301" r:id="rId10"/>
    <p:sldId id="316" r:id="rId11"/>
    <p:sldId id="318" r:id="rId12"/>
    <p:sldId id="307" r:id="rId13"/>
    <p:sldId id="319" r:id="rId14"/>
    <p:sldId id="320" r:id="rId15"/>
    <p:sldId id="306" r:id="rId16"/>
    <p:sldId id="309" r:id="rId17"/>
    <p:sldId id="333" r:id="rId18"/>
    <p:sldId id="312" r:id="rId19"/>
    <p:sldId id="317" r:id="rId20"/>
    <p:sldId id="310" r:id="rId21"/>
    <p:sldId id="311" r:id="rId22"/>
    <p:sldId id="332" r:id="rId23"/>
    <p:sldId id="313" r:id="rId24"/>
    <p:sldId id="334" r:id="rId25"/>
    <p:sldId id="321" r:id="rId26"/>
    <p:sldId id="322" r:id="rId27"/>
    <p:sldId id="323" r:id="rId28"/>
    <p:sldId id="325" r:id="rId29"/>
    <p:sldId id="326" r:id="rId30"/>
    <p:sldId id="327" r:id="rId31"/>
    <p:sldId id="328" r:id="rId32"/>
    <p:sldId id="330" r:id="rId33"/>
    <p:sldId id="33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7"/>
    <p:restoredTop sz="70780" autoAdjust="0"/>
  </p:normalViewPr>
  <p:slideViewPr>
    <p:cSldViewPr>
      <p:cViewPr>
        <p:scale>
          <a:sx n="75" d="100"/>
          <a:sy n="75" d="100"/>
        </p:scale>
        <p:origin x="212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0FC5C-A4CB-4B7E-9814-F0CC25473B7C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6731-B3E5-4462-A5DD-EFA562CE1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chair.</a:t>
            </a:r>
            <a:endParaRPr lang="zh-CN" altLang="en-US" dirty="0" smtClean="0"/>
          </a:p>
          <a:p>
            <a:r>
              <a:rPr lang="en-US" altLang="zh-CN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myself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title.</a:t>
            </a:r>
            <a:endParaRPr lang="zh-CN" altLang="en-US" dirty="0" smtClean="0"/>
          </a:p>
          <a:p>
            <a:r>
              <a:rPr lang="en-US" altLang="zh-CN" dirty="0" smtClean="0"/>
              <a:t>Alex,</a:t>
            </a:r>
            <a:r>
              <a:rPr lang="zh-CN" altLang="en-US" dirty="0" smtClean="0"/>
              <a:t> </a:t>
            </a:r>
            <a:r>
              <a:rPr lang="en-US" altLang="zh-CN" dirty="0" smtClean="0"/>
              <a:t>Bryan,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CMU,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Shiqiang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Tsinghua.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Tsinghua.</a:t>
            </a:r>
            <a:endParaRPr lang="zh-CN" altLang="en-US" dirty="0" smtClean="0"/>
          </a:p>
          <a:p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8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size/volume,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4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Density: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suspicious.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Contract: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sparser,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Size: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Concentration: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2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mode.</a:t>
            </a:r>
            <a:endParaRPr lang="zh-CN" altLang="en-US" baseline="0" dirty="0" smtClean="0"/>
          </a:p>
          <a:p>
            <a:r>
              <a:rPr lang="en-US" altLang="zh-CN" dirty="0" smtClean="0"/>
              <a:t>So,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en-US" altLang="zh-CN" dirty="0" smtClean="0"/>
              <a:t>atisfy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axioms.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occurrence?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9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subsets of events take all the values in time mode, forming 3-mode dense blocks in 4-mode data. The cross- mode results indicate that a group of source IP addresses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packets to multiple destination servers with the same group of ports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second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hour.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70054-48A8-7544-A36B-366CD9A93C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endParaRPr lang="zh-CN" altLang="en-US" baseline="0" dirty="0" smtClean="0"/>
          </a:p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inspecting,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fraudulent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promotional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columns.</a:t>
            </a:r>
            <a:endParaRPr lang="zh-CN" altLang="en-US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Johnson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Thompson,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Retweet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hijacking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companies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monetary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incentives,</a:t>
            </a:r>
            <a:endParaRPr lang="zh-CN" altLang="en-US" baseline="0" dirty="0" smtClean="0"/>
          </a:p>
          <a:p>
            <a:r>
              <a:rPr lang="en-US" altLang="zh-CN" baseline="0" dirty="0" smtClean="0"/>
              <a:t>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addresses/machines,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accounts.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injecte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say,</a:t>
            </a:r>
            <a:r>
              <a:rPr lang="zh-CN" altLang="en-US" dirty="0" smtClean="0"/>
              <a:t> </a:t>
            </a:r>
            <a:r>
              <a:rPr lang="en-US" altLang="zh-CN" dirty="0" smtClean="0"/>
              <a:t>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address?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signals.</a:t>
            </a:r>
            <a:r>
              <a:rPr lang="en-US" altLang="zh-CN" dirty="0" smtClean="0"/>
              <a:t> 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URLs</a:t>
            </a:r>
            <a:r>
              <a:rPr lang="en-US" altLang="zh-CN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en-US" altLang="zh-CN" dirty="0" smtClean="0"/>
              <a:t>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Monday, November 16,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Monday, November 16,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suspiciousness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multimodal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</a:t>
            </a:r>
          </a:p>
          <a:p>
            <a:endParaRPr lang="en-US" altLang="zh-CN" dirty="0"/>
          </a:p>
          <a:p>
            <a:r>
              <a:rPr lang="en-US" altLang="zh-CN" dirty="0" smtClean="0"/>
              <a:t>Joint work 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/>
              <a:t>Beutel</a:t>
            </a:r>
            <a:r>
              <a:rPr lang="zh-CN" altLang="en-US" dirty="0"/>
              <a:t> </a:t>
            </a:r>
            <a:r>
              <a:rPr lang="en-US" altLang="zh-CN" dirty="0"/>
              <a:t>(CMU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(CMU),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r>
              <a:rPr lang="en-US" altLang="zh-CN" dirty="0" smtClean="0"/>
              <a:t> (CMU)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81" y="5470414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14" y="5463167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alexbeutel.com/images/pic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01" y="5464175"/>
            <a:ext cx="104333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1.gstatic.com/images?q=tbn:ANd9GcS--Z2tjZx2hn4UJjZ01orZ71dXMOBk49_50y6ZGr4Ciw6sONT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4417" y="6026928"/>
            <a:ext cx="615494" cy="685800"/>
          </a:xfrm>
          <a:prstGeom prst="rect">
            <a:avLst/>
          </a:prstGeom>
          <a:noFill/>
        </p:spPr>
      </p:pic>
      <p:pic>
        <p:nvPicPr>
          <p:cNvPr id="1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70" y="6026928"/>
            <a:ext cx="68306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74" y="5460589"/>
            <a:ext cx="1090507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78" y="5464175"/>
            <a:ext cx="853440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407" y="5470414"/>
            <a:ext cx="853439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2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Method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17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 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89119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2" y="1407489"/>
            <a:ext cx="4606734" cy="48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616" y="6211196"/>
            <a:ext cx="5806384" cy="4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5: Multimodal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" y="1486216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5001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583" y="5106689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4224094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</a:p>
        </p:txBody>
      </p:sp>
      <p:sp>
        <p:nvSpPr>
          <p:cNvPr id="10" name="Cube 9"/>
          <p:cNvSpPr/>
          <p:nvPr/>
        </p:nvSpPr>
        <p:spPr>
          <a:xfrm>
            <a:off x="2756148" y="4672712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3284984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592863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851" y="589381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20798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Negative </a:t>
            </a:r>
            <a:r>
              <a:rPr lang="en-US" altLang="zh-CN" sz="2800" dirty="0"/>
              <a:t>log likelihood of block’s probability</a:t>
            </a: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 marL="0" indent="0">
              <a:buClr>
                <a:srgbClr val="7030A0"/>
              </a:buClr>
              <a:buSzPct val="60000"/>
              <a:buNone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b="1" dirty="0"/>
              <a:t>Suspiciousness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CrossSpot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until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convergence.</a:t>
            </a: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HOSVD,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LockInfer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[PAKDD’14]</a:t>
            </a: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</a:t>
            </a: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Parallelize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Scalable!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" y="3356992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Score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42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3697391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>
                <a:solidFill>
                  <a:srgbClr val="7030A0"/>
                </a:solidFill>
              </a:rPr>
              <a:t>3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Experiments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692399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2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84863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1.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Problem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2.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7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</a:t>
            </a:r>
            <a:r>
              <a:rPr lang="zh-CN" altLang="en-US" dirty="0"/>
              <a:t> </a:t>
            </a:r>
            <a:r>
              <a:rPr lang="en-US" dirty="0" smtClean="0"/>
              <a:t>Network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general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search algorithm for 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  <a:endParaRPr lang="zh-CN" altLang="en-US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17297" y="4056724"/>
            <a:ext cx="2978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7030A0"/>
                </a:solidFill>
              </a:rPr>
              <a:t>Thank</a:t>
            </a:r>
            <a:r>
              <a:rPr lang="zh-CN" altLang="en-US" sz="4400" dirty="0">
                <a:solidFill>
                  <a:srgbClr val="7030A0"/>
                </a:solidFill>
              </a:rPr>
              <a:t> </a:t>
            </a:r>
            <a:r>
              <a:rPr lang="en-US" altLang="zh-CN" sz="4400" dirty="0">
                <a:solidFill>
                  <a:srgbClr val="7030A0"/>
                </a:solidFill>
              </a:rPr>
              <a:t>you!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2871912" y="4826165"/>
            <a:ext cx="34386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r>
              <a:rPr lang="en-US" altLang="zh-CN" dirty="0" smtClean="0"/>
              <a:t>mjiang89@gmail.com</a:t>
            </a:r>
            <a:endParaRPr lang="zh-CN" altLang="en-US" dirty="0" smtClean="0"/>
          </a:p>
          <a:p>
            <a:r>
              <a:rPr lang="en-US" altLang="zh-CN" dirty="0" err="1" smtClean="0"/>
              <a:t>www.meng-jiang.com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2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Erdös-Rényi</a:t>
            </a:r>
            <a:r>
              <a:rPr lang="en-US" dirty="0" smtClean="0"/>
              <a:t>-)Poisson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89802" y="2471917"/>
                <a:ext cx="2096664" cy="43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50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50" b="1" i="1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25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Poisson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35" y="2152890"/>
                <a:ext cx="271792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Suspiciousness metric is the </a:t>
            </a:r>
            <a:r>
              <a:rPr lang="en-US" sz="2100" dirty="0">
                <a:solidFill>
                  <a:schemeClr val="accent5"/>
                </a:solidFill>
              </a:rPr>
              <a:t>negative log-likelihood </a:t>
            </a:r>
            <a:r>
              <a:rPr lang="en-US" sz="2100" dirty="0"/>
              <a:t>of the sub-block’s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21795" y="3396664"/>
                <a:ext cx="4359976" cy="1011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5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</m:t>
                      </m:r>
                      <m:d>
                        <m:dPr>
                          <m:ctrlP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25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m:rPr>
                                  <m:brk m:alnAt="7"/>
                                </m:rP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25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Poisson</m:t>
                              </m:r>
                              <m:d>
                                <m:dPr>
                                  <m:ctrlP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5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5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5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60" y="3385884"/>
                <a:ext cx="5733877" cy="131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Suspiciousness Metric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Suspiciousness metric is the </a:t>
            </a:r>
            <a:r>
              <a:rPr lang="en-US" sz="2100" dirty="0">
                <a:solidFill>
                  <a:schemeClr val="accent5"/>
                </a:solidFill>
              </a:rPr>
              <a:t>negative log-likelihood </a:t>
            </a:r>
            <a:r>
              <a:rPr lang="en-US" sz="2100" dirty="0"/>
              <a:t>of the sub-block’s 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6" y="2125267"/>
            <a:ext cx="6045059" cy="102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77" y="3387464"/>
            <a:ext cx="4012175" cy="11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Suspiciousness Metric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Satisfies all axioms!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6" y="2125267"/>
            <a:ext cx="6045059" cy="102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77" y="3387464"/>
            <a:ext cx="4012175" cy="11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724"/>
          <a:stretch/>
        </p:blipFill>
        <p:spPr>
          <a:xfrm>
            <a:off x="3637585" y="2305593"/>
            <a:ext cx="5269133" cy="234526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65203" y="3522320"/>
            <a:ext cx="1796969" cy="286473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972274" y="5110947"/>
            <a:ext cx="647805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Find optimal* subset of indices in mode </a:t>
            </a:r>
            <a:r>
              <a:rPr lang="en-US" i="1" dirty="0">
                <a:solidFill>
                  <a:schemeClr val="accent5"/>
                </a:solidFill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in O(</a:t>
            </a:r>
            <a:r>
              <a:rPr lang="en-US" b="1" i="1" dirty="0" err="1">
                <a:solidFill>
                  <a:schemeClr val="accent5"/>
                </a:solidFill>
              </a:rPr>
              <a:t>N</a:t>
            </a:r>
            <a:r>
              <a:rPr lang="en-US" b="1" i="1" baseline="-25000" dirty="0" err="1">
                <a:solidFill>
                  <a:schemeClr val="accent5"/>
                </a:solidFill>
              </a:rPr>
              <a:t>j</a:t>
            </a:r>
            <a:r>
              <a:rPr lang="en-US" b="1" dirty="0">
                <a:solidFill>
                  <a:schemeClr val="accent5"/>
                </a:solidFill>
              </a:rPr>
              <a:t> log </a:t>
            </a:r>
            <a:r>
              <a:rPr lang="en-US" b="1" i="1" dirty="0" err="1">
                <a:solidFill>
                  <a:schemeClr val="accent5"/>
                </a:solidFill>
              </a:rPr>
              <a:t>N</a:t>
            </a:r>
            <a:r>
              <a:rPr lang="en-US" b="1" i="1" baseline="-25000" dirty="0" err="1">
                <a:solidFill>
                  <a:schemeClr val="accent5"/>
                </a:solidFill>
              </a:rPr>
              <a:t>j</a:t>
            </a:r>
            <a:r>
              <a:rPr lang="en-US" b="1" dirty="0">
                <a:solidFill>
                  <a:schemeClr val="accent5"/>
                </a:solidFill>
              </a:rPr>
              <a:t>) time.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sz="1500" dirty="0">
                <a:solidFill>
                  <a:schemeClr val="accent5"/>
                </a:solidFill>
              </a:rPr>
              <a:t>*Optimal given other modes are held constant.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21125" y="3895604"/>
            <a:ext cx="295154" cy="12153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650" y="1962113"/>
            <a:ext cx="304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use previous methods to seed algorithm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21125" y="2758393"/>
            <a:ext cx="1441048" cy="26911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/>
          <p:cNvSpPr/>
          <p:nvPr/>
        </p:nvSpPr>
        <p:spPr>
          <a:xfrm>
            <a:off x="3654706" y="1794250"/>
            <a:ext cx="2968907" cy="938099"/>
          </a:xfrm>
          <a:custGeom>
            <a:avLst/>
            <a:gdLst>
              <a:gd name="connsiteX0" fmla="*/ 0 w 3958542"/>
              <a:gd name="connsiteY0" fmla="*/ 359548 h 1250799"/>
              <a:gd name="connsiteX1" fmla="*/ 3252486 w 3958542"/>
              <a:gd name="connsiteY1" fmla="*/ 47032 h 1250799"/>
              <a:gd name="connsiteX2" fmla="*/ 3958542 w 3958542"/>
              <a:gd name="connsiteY2" fmla="*/ 1250799 h 125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8542" h="1250799">
                <a:moveTo>
                  <a:pt x="0" y="359548"/>
                </a:moveTo>
                <a:cubicBezTo>
                  <a:pt x="1296364" y="129019"/>
                  <a:pt x="2592729" y="-101510"/>
                  <a:pt x="3252486" y="47032"/>
                </a:cubicBezTo>
                <a:cubicBezTo>
                  <a:pt x="3912243" y="195574"/>
                  <a:pt x="3958542" y="1250799"/>
                  <a:pt x="3958542" y="1250799"/>
                </a:cubicBezTo>
              </a:path>
            </a:pathLst>
          </a:custGeom>
          <a:noFill/>
          <a:ln w="1905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271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(Matrix)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49" y="1950847"/>
            <a:ext cx="5495504" cy="3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2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" y="2452451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39151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(3-mode Tensor)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772816"/>
            <a:ext cx="6840760" cy="46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(3-mode Tensor)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65" y="1524000"/>
            <a:ext cx="7308469" cy="51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 Retweet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81250"/>
            <a:ext cx="7821617" cy="23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4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2" y="2176765"/>
            <a:ext cx="8917211" cy="25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(Mass)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0042"/>
              </p:ext>
            </p:extLst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Multi-Modal</a:t>
            </a:r>
            <a:r>
              <a:rPr lang="zh-CN" altLang="en-US" sz="3200" b="1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+URL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552" y="5658941"/>
            <a:ext cx="91957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Question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suspicious?</a:t>
            </a:r>
          </a:p>
          <a:p>
            <a:r>
              <a:rPr lang="en-US" altLang="zh-CN" sz="3200" dirty="0" smtClean="0"/>
              <a:t>We need a metric to evaluate the suspiciousness.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121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1284</Words>
  <Application>Microsoft Macintosh PowerPoint</Application>
  <PresentationFormat>On-screen Show (4:3)</PresentationFormat>
  <Paragraphs>281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Wingdings</vt:lpstr>
      <vt:lpstr>华文新魏</vt:lpstr>
      <vt:lpstr>宋体</vt:lpstr>
      <vt:lpstr>Arial</vt:lpstr>
      <vt:lpstr>meng</vt:lpstr>
      <vt:lpstr>A General suspiciousness metric for dense blocks in multimodal data</vt:lpstr>
      <vt:lpstr>ROADmap</vt:lpstr>
      <vt:lpstr>Suppose You Work in Twitter</vt:lpstr>
      <vt:lpstr>Massive Multi-Modal Data: Lines (Mass) &amp; Columns (Mode)</vt:lpstr>
      <vt:lpstr>Suspicious Behaviors in Multi-Modal Data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Roadmap</vt:lpstr>
      <vt:lpstr>Metric Criteria</vt:lpstr>
      <vt:lpstr>Axioms 1-4</vt:lpstr>
      <vt:lpstr>Axiom 5: Multimodal</vt:lpstr>
      <vt:lpstr>Our Principled Idea: Scoring Suspiciousness</vt:lpstr>
      <vt:lpstr>Our Principled Idea: Scoring Suspiciousness</vt:lpstr>
      <vt:lpstr>A General Suspiciousness Metric</vt:lpstr>
      <vt:lpstr>CrossSpot: Local Search with the Metric</vt:lpstr>
      <vt:lpstr>Advantage: “Suspiciousness”+CrossSpot</vt:lpstr>
      <vt:lpstr>roadmap</vt:lpstr>
      <vt:lpstr>Performance: Synthetic Data</vt:lpstr>
      <vt:lpstr>Performance: Manipulating Trends</vt:lpstr>
      <vt:lpstr>Performance: Network Blocks</vt:lpstr>
      <vt:lpstr>Conclusion</vt:lpstr>
      <vt:lpstr>PowerPoint Presentation</vt:lpstr>
      <vt:lpstr>(Erdös-Rényi-)Poisson Model</vt:lpstr>
      <vt:lpstr>Suspiciousness Metric</vt:lpstr>
      <vt:lpstr>Suspiciousness Metric</vt:lpstr>
      <vt:lpstr>Search Algorithm</vt:lpstr>
      <vt:lpstr>Synthetic Tests (Matrix)</vt:lpstr>
      <vt:lpstr>Synthetic Tests (3-mode Tensor)</vt:lpstr>
      <vt:lpstr>Synthetic Tests (3-mode Tensor)</vt:lpstr>
      <vt:lpstr>Suspicious Retweet Blocks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Microsoft Office User</cp:lastModifiedBy>
  <cp:revision>991</cp:revision>
  <dcterms:created xsi:type="dcterms:W3CDTF">2014-07-30T13:24:23Z</dcterms:created>
  <dcterms:modified xsi:type="dcterms:W3CDTF">2015-11-16T15:02:06Z</dcterms:modified>
</cp:coreProperties>
</file>